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>
        <p:scale>
          <a:sx n="13" d="100"/>
          <a:sy n="13" d="100"/>
        </p:scale>
        <p:origin x="944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idan_000\Documents\excel%20graph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Participant</a:t>
            </a:r>
            <a:r>
              <a:rPr lang="en-US" baseline="0"/>
              <a:t> Age vs. Active Heart Rat</a:t>
            </a:r>
            <a:r>
              <a:rPr lang="en-US"/>
              <a:t>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Sheet1!$A$2:$A$22</c:f>
              <c:numCache>
                <c:formatCode>General</c:formatCode>
                <c:ptCount val="21"/>
                <c:pt idx="0">
                  <c:v>20</c:v>
                </c:pt>
                <c:pt idx="1">
                  <c:v>18</c:v>
                </c:pt>
                <c:pt idx="2">
                  <c:v>20</c:v>
                </c:pt>
                <c:pt idx="3">
                  <c:v>18</c:v>
                </c:pt>
                <c:pt idx="4">
                  <c:v>18</c:v>
                </c:pt>
                <c:pt idx="5">
                  <c:v>21</c:v>
                </c:pt>
                <c:pt idx="6">
                  <c:v>19</c:v>
                </c:pt>
                <c:pt idx="7">
                  <c:v>21</c:v>
                </c:pt>
                <c:pt idx="8">
                  <c:v>22</c:v>
                </c:pt>
                <c:pt idx="9">
                  <c:v>19</c:v>
                </c:pt>
                <c:pt idx="10">
                  <c:v>18</c:v>
                </c:pt>
                <c:pt idx="11">
                  <c:v>18</c:v>
                </c:pt>
                <c:pt idx="12">
                  <c:v>20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20</c:v>
                </c:pt>
                <c:pt idx="17">
                  <c:v>19</c:v>
                </c:pt>
                <c:pt idx="18">
                  <c:v>18</c:v>
                </c:pt>
                <c:pt idx="19">
                  <c:v>22</c:v>
                </c:pt>
                <c:pt idx="2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6865544"/>
        <c:axId val="436865936"/>
      </c:barChar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Active Heart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Sheet1!$B$2:$B$22</c:f>
              <c:numCache>
                <c:formatCode>General</c:formatCode>
                <c:ptCount val="21"/>
                <c:pt idx="0">
                  <c:v>108</c:v>
                </c:pt>
                <c:pt idx="1">
                  <c:v>120</c:v>
                </c:pt>
                <c:pt idx="2">
                  <c:v>124</c:v>
                </c:pt>
                <c:pt idx="3">
                  <c:v>60</c:v>
                </c:pt>
                <c:pt idx="4">
                  <c:v>60</c:v>
                </c:pt>
                <c:pt idx="5">
                  <c:v>95</c:v>
                </c:pt>
                <c:pt idx="6">
                  <c:v>76</c:v>
                </c:pt>
                <c:pt idx="7">
                  <c:v>69</c:v>
                </c:pt>
                <c:pt idx="8">
                  <c:v>82</c:v>
                </c:pt>
                <c:pt idx="9">
                  <c:v>70</c:v>
                </c:pt>
                <c:pt idx="10">
                  <c:v>100</c:v>
                </c:pt>
                <c:pt idx="11">
                  <c:v>68</c:v>
                </c:pt>
                <c:pt idx="12">
                  <c:v>52</c:v>
                </c:pt>
                <c:pt idx="13">
                  <c:v>84</c:v>
                </c:pt>
                <c:pt idx="14">
                  <c:v>84</c:v>
                </c:pt>
                <c:pt idx="15">
                  <c:v>80</c:v>
                </c:pt>
                <c:pt idx="16">
                  <c:v>108</c:v>
                </c:pt>
                <c:pt idx="17">
                  <c:v>104</c:v>
                </c:pt>
                <c:pt idx="18">
                  <c:v>76</c:v>
                </c:pt>
                <c:pt idx="19">
                  <c:v>96</c:v>
                </c:pt>
                <c:pt idx="20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857312"/>
        <c:axId val="436858488"/>
      </c:lineChart>
      <c:catAx>
        <c:axId val="436865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Participant</a:t>
                </a:r>
                <a:r>
                  <a:rPr lang="en-US" baseline="0"/>
                  <a:t> number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65936"/>
        <c:crosses val="autoZero"/>
        <c:auto val="1"/>
        <c:lblAlgn val="ctr"/>
        <c:lblOffset val="100"/>
        <c:noMultiLvlLbl val="0"/>
      </c:catAx>
      <c:valAx>
        <c:axId val="43686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Participant</a:t>
                </a:r>
                <a:r>
                  <a:rPr lang="en-US" baseline="0"/>
                  <a:t> Age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65544"/>
        <c:crosses val="autoZero"/>
        <c:crossBetween val="between"/>
      </c:valAx>
      <c:valAx>
        <c:axId val="4368584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Heart Rate (BPM)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57312"/>
        <c:crosses val="max"/>
        <c:crossBetween val="between"/>
      </c:valAx>
      <c:catAx>
        <c:axId val="436857312"/>
        <c:scaling>
          <c:orientation val="minMax"/>
        </c:scaling>
        <c:delete val="1"/>
        <c:axPos val="b"/>
        <c:majorTickMark val="out"/>
        <c:minorTickMark val="none"/>
        <c:tickLblPos val="nextTo"/>
        <c:crossAx val="436858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Percieved</a:t>
            </a:r>
            <a:r>
              <a:rPr lang="en-US" baseline="0"/>
              <a:t> exertion vs. Enjoyment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Rate of Percieved Exertion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Sheet1!$F$3:$F$23</c:f>
              <c:numCache>
                <c:formatCode>General</c:formatCode>
                <c:ptCount val="21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  <c:pt idx="5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  <c:pt idx="17">
                  <c:v>4</c:v>
                </c:pt>
                <c:pt idx="18">
                  <c:v>0</c:v>
                </c:pt>
                <c:pt idx="19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Enjoyment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Sheet1!$G$3:$G$23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6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079784"/>
        <c:axId val="434084488"/>
      </c:barChart>
      <c:catAx>
        <c:axId val="43407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084488"/>
        <c:crosses val="autoZero"/>
        <c:auto val="1"/>
        <c:lblAlgn val="ctr"/>
        <c:lblOffset val="100"/>
        <c:noMultiLvlLbl val="0"/>
      </c:catAx>
      <c:valAx>
        <c:axId val="43408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079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0"/>
            <a:ext cx="31089600" cy="2514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3"/>
            <a:ext cx="310896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0"/>
            <a:ext cx="12801600" cy="6172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0"/>
            <a:ext cx="12801600" cy="1752600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32" name="Instructions"/>
          <p:cNvSpPr/>
          <p:nvPr userDrawn="1"/>
        </p:nvSpPr>
        <p:spPr>
          <a:xfrm>
            <a:off x="43891200" y="2552699"/>
            <a:ext cx="12447270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t"/>
          <a:lstStyle/>
          <a:p>
            <a:pPr lvl="0">
              <a:spcBef>
                <a:spcPts val="1200"/>
              </a:spcBef>
            </a:pPr>
            <a:r>
              <a:rPr sz="9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2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300"/>
              </a:spcBef>
            </a:pPr>
            <a:endParaRPr sz="60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2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formatted for you.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4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add or remove bullet points from text, just click the Bullets button on the Home tab.</a:t>
            </a:r>
          </a:p>
          <a:p>
            <a:pPr lvl="0">
              <a:spcBef>
                <a:spcPts val="24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or body text, just make a copy of what you need and drag it into place. PowerPoint’s Smart Guides will help you align it with everything else.</a:t>
            </a:r>
          </a:p>
          <a:p>
            <a:pPr lvl="0">
              <a:spcBef>
                <a:spcPts val="24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pictures instead of ours? No problem! Just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right-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choose Change Picture. Maintain the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proportion of pictures as you r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esize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by dragging a corner.</a:t>
            </a:r>
            <a:endParaRPr sz="6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0" y="990600"/>
            <a:ext cx="31089600" cy="251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6019800"/>
            <a:ext cx="3108960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e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Logo" title="Sample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463040"/>
            <a:ext cx="3365284" cy="220084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Comparison of Age, active heart rate, and enjoyment of individuals who participated in exergaming.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Aidan Farrell</a:t>
            </a:r>
          </a:p>
          <a:p>
            <a:r>
              <a:rPr lang="en-US" dirty="0" smtClean="0"/>
              <a:t>			SUNY Cortland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6" name="Picture 35" descr="Logo" title="Sample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636" y="1463040"/>
            <a:ext cx="3365284" cy="22008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What is exergaming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Exergaming is s term used for videogames that are also a form of exercise. </a:t>
            </a:r>
            <a:r>
              <a:rPr lang="en-US" sz="4000" dirty="0" err="1" smtClean="0">
                <a:latin typeface="Arial Black" panose="020B0A04020102020204" pitchFamily="34" charset="0"/>
              </a:rPr>
              <a:t>Exergames</a:t>
            </a:r>
            <a:r>
              <a:rPr lang="en-US" sz="4000" dirty="0" smtClean="0">
                <a:latin typeface="Arial Black" panose="020B0A04020102020204" pitchFamily="34" charset="0"/>
              </a:rPr>
              <a:t> rely on technology that tracks body movement and reactions. Examples of exergaming systems would be the Nintendo Wii, Xbox Kinect, and PS Move.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 Black" panose="020B0A04020102020204" pitchFamily="34" charset="0"/>
              </a:rPr>
              <a:t>In our EXS 111 class, we wanted  to really see if exergaming could be a  good alternative to other forms of exercise. Exergaming is viewed as an alternative form of fitness that is entertaining, exciting, and innovative. Of course playing a video game can be more fun than running, but does it have the same effects as traditional exercise? The exergaming set ups we had available to us were </a:t>
            </a:r>
            <a:endParaRPr lang="en-US" sz="4000" b="1" dirty="0" smtClean="0">
              <a:latin typeface="Arial Black" panose="020B0A040201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 flipV="1">
            <a:off x="32447752" y="23870724"/>
            <a:ext cx="2701471" cy="80799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6"/>
          </p:nvPr>
        </p:nvSpPr>
        <p:spPr>
          <a:xfrm>
            <a:off x="1097279" y="27051000"/>
            <a:ext cx="1280160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7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Calculate</a:t>
            </a:r>
            <a:r>
              <a:rPr lang="en-US" sz="4000" dirty="0" smtClean="0">
                <a:latin typeface="Arial Black" panose="020B0A04020102020204" pitchFamily="34" charset="0"/>
              </a:rPr>
              <a:t> resting heart rate.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Play Dance Central on XBOX 360, calculate active heart rate.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Play a fighting game on PS3, calculated active heart rate.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Play table tennis on the Wii, calculated active heart rate.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Take note of perceived exertion and how enjoyable </a:t>
            </a:r>
            <a:r>
              <a:rPr lang="en-US" sz="4000" smtClean="0">
                <a:latin typeface="Arial Black" panose="020B0A04020102020204" pitchFamily="34" charset="0"/>
              </a:rPr>
              <a:t>it was on </a:t>
            </a:r>
            <a:r>
              <a:rPr lang="en-US" sz="4000" dirty="0" smtClean="0">
                <a:latin typeface="Arial Black" panose="020B0A04020102020204" pitchFamily="34" charset="0"/>
              </a:rPr>
              <a:t>a scale of 1-10.</a:t>
            </a:r>
            <a:endParaRPr lang="en-US" sz="4000" dirty="0" smtClean="0">
              <a:latin typeface="Arial Black" panose="020B0A04020102020204" pitchFamily="34" charset="0"/>
            </a:endParaRPr>
          </a:p>
        </p:txBody>
      </p:sp>
      <p:pic>
        <p:nvPicPr>
          <p:cNvPr id="38" name="Content Placeholder 37"/>
          <p:cNvPicPr>
            <a:picLocks noGrp="1" noChangeAspect="1"/>
          </p:cNvPicPr>
          <p:nvPr>
            <p:ph sz="quarter" idx="2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23859051"/>
            <a:ext cx="46038" cy="11673"/>
          </a:xfrm>
        </p:spPr>
      </p:pic>
      <p:pic>
        <p:nvPicPr>
          <p:cNvPr id="39" name="Content Placeholder 38"/>
          <p:cNvPicPr>
            <a:picLocks noGrp="1" noChangeAspect="1"/>
          </p:cNvPicPr>
          <p:nvPr>
            <p:ph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14" y="0"/>
            <a:ext cx="7707086" cy="4963886"/>
          </a:xfrm>
        </p:spPr>
      </p:pic>
      <p:pic>
        <p:nvPicPr>
          <p:cNvPr id="45" name="Content Placeholder 44"/>
          <p:cNvPicPr>
            <a:picLocks noGrp="1" noChangeAspect="1"/>
          </p:cNvPicPr>
          <p:nvPr>
            <p:ph sz="quarter" idx="3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563" y="15246328"/>
            <a:ext cx="6283551" cy="4572000"/>
          </a:xfrm>
        </p:spPr>
      </p:pic>
      <p:graphicFrame>
        <p:nvGraphicFramePr>
          <p:cNvPr id="34" name="Content Placeholder 33"/>
          <p:cNvGraphicFramePr>
            <a:graphicFrameLocks noGrp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3236893678"/>
              </p:ext>
            </p:extLst>
          </p:nvPr>
        </p:nvGraphicFramePr>
        <p:xfrm>
          <a:off x="15567660" y="13818384"/>
          <a:ext cx="12801600" cy="697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Content Placeholder 36"/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2685850580"/>
              </p:ext>
            </p:extLst>
          </p:nvPr>
        </p:nvGraphicFramePr>
        <p:xfrm>
          <a:off x="15567660" y="22174200"/>
          <a:ext cx="12801600" cy="73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75"/>
            <a:ext cx="7688942" cy="5159661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sz="quarter" idx="3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9900563" y="7077456"/>
            <a:ext cx="128015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To conclude, the games on the Xbox and Wii had higher perceived rates of exertion, but lower enjoyment rates when compared to the fighting game on the PS3. This game had a high level of enjoyment but lower exertion rates. </a:t>
            </a:r>
            <a:r>
              <a:rPr lang="en-US" sz="4000" dirty="0" smtClean="0">
                <a:latin typeface="Arial Black" panose="020B0A04020102020204" pitchFamily="34" charset="0"/>
              </a:rPr>
              <a:t>Exergaming may be an alternative to exercise in the future, but with the variables between games and systems, it isn’t quite there yet</a:t>
            </a:r>
            <a:r>
              <a:rPr lang="en-US" sz="6000" dirty="0" smtClean="0"/>
              <a:t>.</a:t>
            </a:r>
            <a:endParaRPr lang="en-US" sz="6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041" y="22174200"/>
            <a:ext cx="12664122" cy="7543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820" y="16675260"/>
            <a:ext cx="6859871" cy="30835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71" y="28754858"/>
            <a:ext cx="6353175" cy="2667000"/>
          </a:xfrm>
          <a:prstGeom prst="rect">
            <a:avLst/>
          </a:prstGeom>
        </p:spPr>
      </p:pic>
      <p:sp>
        <p:nvSpPr>
          <p:cNvPr id="48" name="Content Placeholder 47"/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Po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10015-E380-4C53-980C-698226C61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(blue and brown design)</Template>
  <TotalTime>0</TotalTime>
  <Words>292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Cambria</vt:lpstr>
      <vt:lpstr>Medical Poster</vt:lpstr>
      <vt:lpstr>Comparison of Age, active heart rate, and enjoyment of individuals who participated in exergaming.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2016-04-27T01:48:10Z</dcterms:created>
  <dcterms:modified xsi:type="dcterms:W3CDTF">2016-04-28T17:50:17Z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</Properties>
</file>